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TT Fors" panose="020B0604020202020204" charset="0"/>
      <p:regular r:id="rId17"/>
    </p:embeddedFont>
    <p:embeddedFont>
      <p:font typeface="TT Fors Bold" panose="020B0604020202020204" charset="0"/>
      <p:regular r:id="rId18"/>
    </p:embeddedFont>
    <p:embeddedFont>
      <p:font typeface="TT Norms" panose="020B0604020202020204" charset="0"/>
      <p:regular r:id="rId19"/>
    </p:embeddedFont>
    <p:embeddedFont>
      <p:font typeface="TT Norm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30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ade.gov/country-commercial-guides/pakistan-waste-management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rade.gov/country-commercial-guides/pakistan-waste-manageme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de.gov/country-commercial-guides/pakistan-waste-managemen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34867" y="2636771"/>
            <a:ext cx="6532592" cy="5013764"/>
          </a:xfrm>
          <a:custGeom>
            <a:avLst/>
            <a:gdLst/>
            <a:ahLst/>
            <a:cxnLst/>
            <a:rect l="l" t="t" r="r" b="b"/>
            <a:pathLst>
              <a:path w="6532592" h="5013764">
                <a:moveTo>
                  <a:pt x="0" y="0"/>
                </a:moveTo>
                <a:lnTo>
                  <a:pt x="6532592" y="0"/>
                </a:lnTo>
                <a:lnTo>
                  <a:pt x="6532592" y="5013764"/>
                </a:lnTo>
                <a:lnTo>
                  <a:pt x="0" y="5013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301163" y="8639008"/>
            <a:ext cx="4716103" cy="4114800"/>
          </a:xfrm>
          <a:custGeom>
            <a:avLst/>
            <a:gdLst/>
            <a:ahLst/>
            <a:cxnLst/>
            <a:rect l="l" t="t" r="r" b="b"/>
            <a:pathLst>
              <a:path w="4716103" h="4114800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-1339920" y="8671973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7678338" y="-1487343"/>
            <a:ext cx="7315200" cy="2974686"/>
          </a:xfrm>
          <a:custGeom>
            <a:avLst/>
            <a:gdLst/>
            <a:ahLst/>
            <a:cxnLst/>
            <a:rect l="l" t="t" r="r" b="b"/>
            <a:pathLst>
              <a:path w="7315200" h="2974686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0726708" y="8802907"/>
            <a:ext cx="5229248" cy="2167761"/>
          </a:xfrm>
          <a:custGeom>
            <a:avLst/>
            <a:gdLst/>
            <a:ahLst/>
            <a:cxnLst/>
            <a:rect l="l" t="t" r="r" b="b"/>
            <a:pathLst>
              <a:path w="5229248" h="2167761">
                <a:moveTo>
                  <a:pt x="0" y="0"/>
                </a:moveTo>
                <a:lnTo>
                  <a:pt x="5229248" y="0"/>
                </a:lnTo>
                <a:lnTo>
                  <a:pt x="5229248" y="2167761"/>
                </a:lnTo>
                <a:lnTo>
                  <a:pt x="0" y="2167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5109069" y="-2425955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16659214" y="-570057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6685399" y="9258300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TextBox 11"/>
          <p:cNvSpPr txBox="1"/>
          <p:nvPr/>
        </p:nvSpPr>
        <p:spPr>
          <a:xfrm>
            <a:off x="1578154" y="5019322"/>
            <a:ext cx="9757784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9000" spc="-242">
                <a:solidFill>
                  <a:srgbClr val="4C81CB"/>
                </a:solidFill>
                <a:latin typeface="TT Norms Bold"/>
              </a:rPr>
              <a:t>SaafPakistan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8564" y="7207525"/>
            <a:ext cx="8567733" cy="49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0"/>
              </a:lnSpc>
            </a:pPr>
            <a:r>
              <a:rPr lang="en-US" sz="3000" spc="15">
                <a:solidFill>
                  <a:srgbClr val="000000"/>
                </a:solidFill>
                <a:latin typeface="TT Norms Bold"/>
              </a:rPr>
              <a:t>LETS PAINT PAKISTAN GREEN!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8154" y="2568936"/>
            <a:ext cx="9623246" cy="1685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72"/>
              </a:lnSpc>
            </a:pPr>
            <a:r>
              <a:rPr lang="en-US" sz="5300" spc="-143" dirty="0">
                <a:solidFill>
                  <a:srgbClr val="4C81CB"/>
                </a:solidFill>
                <a:latin typeface="TT Norms Bold"/>
              </a:rPr>
              <a:t>RECYCLING </a:t>
            </a:r>
          </a:p>
          <a:p>
            <a:pPr>
              <a:lnSpc>
                <a:spcPts val="6572"/>
              </a:lnSpc>
            </a:pPr>
            <a:r>
              <a:rPr lang="en-US" sz="5300" spc="-143" dirty="0">
                <a:solidFill>
                  <a:srgbClr val="4C81CB"/>
                </a:solidFill>
                <a:latin typeface="TT Norms Bold"/>
              </a:rPr>
              <a:t>REVOLUTION  APP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78344" y="8349642"/>
            <a:ext cx="5309656" cy="118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Ali Sher (F2020-158)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Nouman Ali (F2020-149)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Mian Faizan Munawer (F2020-148)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79587"/>
              </p:ext>
            </p:extLst>
          </p:nvPr>
        </p:nvGraphicFramePr>
        <p:xfrm>
          <a:off x="1028700" y="2397769"/>
          <a:ext cx="7315200" cy="5781676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793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Recycle Center Buying Rates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(PKR/KG)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TT Norms Bold"/>
                        </a:rPr>
                        <a:t>Individuals Selling Rates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TT Norms Bold"/>
                        </a:rPr>
                        <a:t>(PKR/KG)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9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Plastic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9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Steel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260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230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9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9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Cardboard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36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TT Norms"/>
                        </a:rPr>
                        <a:t>20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432149" y="2372360"/>
          <a:ext cx="7978542" cy="5790565"/>
        </p:xfrm>
        <a:graphic>
          <a:graphicData uri="http://schemas.openxmlformats.org/drawingml/2006/table">
            <a:tbl>
              <a:tblPr/>
              <a:tblGrid>
                <a:gridCol w="2437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3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791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Recycle Center Buying Rates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(PKR/KG)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Business/Industries Selling Rates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 Bold"/>
                        </a:rPr>
                        <a:t>(PKR/KG)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65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57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9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Fabric Waste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77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Paper Cones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162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L/Cut Pieces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T Norms"/>
                        </a:rPr>
                        <a:t>150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TT Norms"/>
                        </a:rPr>
                        <a:t>117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02869" y="566759"/>
            <a:ext cx="1053720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6000" spc="-162" dirty="0">
                <a:solidFill>
                  <a:srgbClr val="4C81CB"/>
                </a:solidFill>
                <a:latin typeface="TT Norms Bold"/>
              </a:rPr>
              <a:t>Business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98016" y="8207392"/>
            <a:ext cx="6722096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C81CB"/>
                </a:solidFill>
                <a:latin typeface="TT Norms"/>
              </a:rPr>
              <a:t>Source: Active Apparels PVT LTD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00965" y="8542037"/>
            <a:ext cx="6642298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C81CB"/>
                </a:solidFill>
                <a:latin typeface="TT Norms"/>
              </a:rPr>
              <a:t>Source: Three Stars Hosiery Mills PVT LTD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941833" y="8207392"/>
            <a:ext cx="7627481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C81CB"/>
                </a:solidFill>
                <a:latin typeface="TT Norms"/>
              </a:rPr>
              <a:t>Source: Cheema Metal Scraps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827506" y="8542037"/>
            <a:ext cx="7609144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C81CB"/>
                </a:solidFill>
                <a:latin typeface="TT Norms"/>
              </a:rPr>
              <a:t>Source: Warraich Scrap Dealers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270C4851-9B08-72C0-8801-928109665956}"/>
              </a:ext>
            </a:extLst>
          </p:cNvPr>
          <p:cNvSpPr txBox="1"/>
          <p:nvPr/>
        </p:nvSpPr>
        <p:spPr>
          <a:xfrm>
            <a:off x="12577964" y="1373870"/>
            <a:ext cx="23622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3600" spc="-162" dirty="0">
                <a:latin typeface="TT Norms Bold"/>
              </a:rPr>
              <a:t>Businesses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7F6781F-8E20-2FB4-56D8-18A49E90D521}"/>
              </a:ext>
            </a:extLst>
          </p:cNvPr>
          <p:cNvSpPr txBox="1"/>
          <p:nvPr/>
        </p:nvSpPr>
        <p:spPr>
          <a:xfrm>
            <a:off x="3657600" y="1408351"/>
            <a:ext cx="23622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3600" spc="-162" dirty="0">
                <a:latin typeface="TT Norms Bold"/>
              </a:rPr>
              <a:t>Individuals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9126" y="953382"/>
            <a:ext cx="1053720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6000" spc="-162">
                <a:solidFill>
                  <a:srgbClr val="4C81CB"/>
                </a:solidFill>
                <a:latin typeface="TT Norms Bold"/>
              </a:rPr>
              <a:t>Business Model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09126" y="2456427"/>
            <a:ext cx="1355245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Out of the 2695 tons only 27% is being recycled, leaving 1967 tons of valuable recyclable waste up for grabs on daily basis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9126" y="4058364"/>
            <a:ext cx="13552453" cy="50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TT Norms"/>
              </a:rPr>
              <a:t>For the Individuals side of the model 24rs per kg is the average gross profit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9126" y="5743575"/>
            <a:ext cx="13552453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For Businesses side of the model 31.5rs per kg is the average gross profit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9126" y="4645660"/>
            <a:ext cx="13784016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With just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50 </a:t>
            </a:r>
            <a:r>
              <a:rPr lang="en-US" sz="2900">
                <a:solidFill>
                  <a:srgbClr val="000000"/>
                </a:solidFill>
                <a:latin typeface="TT Norms"/>
              </a:rPr>
              <a:t> tons monthly we expect to generate a revenue of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1.2 Million PKR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9126" y="6327140"/>
            <a:ext cx="1412756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With just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100 </a:t>
            </a:r>
            <a:r>
              <a:rPr lang="en-US" sz="2900">
                <a:solidFill>
                  <a:srgbClr val="000000"/>
                </a:solidFill>
                <a:latin typeface="TT Norms"/>
              </a:rPr>
              <a:t>tons monthly we expect to generate a revenue of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3.15 Million PKR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9126" y="7501254"/>
            <a:ext cx="1412756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Average cost to run the business would be between 35-40% of the gross profit.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9126" y="8016708"/>
            <a:ext cx="1412756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T Norms"/>
              </a:rPr>
              <a:t>Leaving us with a net profit of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2.61 Million PKR</a:t>
            </a:r>
            <a:r>
              <a:rPr lang="en-US" sz="2900">
                <a:solidFill>
                  <a:srgbClr val="000000"/>
                </a:solidFill>
                <a:latin typeface="TT Norms"/>
              </a:rPr>
              <a:t> with just </a:t>
            </a:r>
            <a:r>
              <a:rPr lang="en-US" sz="2900">
                <a:solidFill>
                  <a:srgbClr val="000000"/>
                </a:solidFill>
                <a:latin typeface="TT Norms Bold"/>
              </a:rPr>
              <a:t>150 Tons/Month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94875" y="9124147"/>
            <a:ext cx="12793125" cy="11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396" lvl="1" indent="-241698">
              <a:lnSpc>
                <a:spcPts val="3134"/>
              </a:lnSpc>
              <a:buFont typeface="Arial"/>
              <a:buChar char="•"/>
            </a:pPr>
            <a:r>
              <a:rPr lang="en-US" sz="2238">
                <a:solidFill>
                  <a:srgbClr val="000000"/>
                </a:solidFill>
                <a:latin typeface="TT Norms"/>
                <a:hlinkClick r:id="rId2" tooltip="https://www.trade.gov/country-commercial-guides/pakistan-waste-management"/>
              </a:rPr>
              <a:t>Waste Management in Pakistan</a:t>
            </a:r>
            <a:r>
              <a:rPr lang="en-US" sz="2238">
                <a:solidFill>
                  <a:srgbClr val="000000"/>
                </a:solidFill>
                <a:latin typeface="TT Norms"/>
              </a:rPr>
              <a:t> (2022)by the U.S. Trade and Development Agency</a:t>
            </a:r>
          </a:p>
          <a:p>
            <a:pPr marL="483396" lvl="1" indent="-241698">
              <a:lnSpc>
                <a:spcPts val="3134"/>
              </a:lnSpc>
              <a:buFont typeface="Arial"/>
              <a:buChar char="•"/>
            </a:pPr>
            <a:r>
              <a:rPr lang="en-US" sz="2238">
                <a:solidFill>
                  <a:srgbClr val="000000"/>
                </a:solidFill>
                <a:latin typeface="TT Norms"/>
              </a:rPr>
              <a:t>Azam, M., et al. (2019). "Status, characterization, and potential utilization of municipal solid waste as a renewable energy source: Lahore case study in Pakistan."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54369" y="2132831"/>
            <a:ext cx="333970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31830" y="2132831"/>
            <a:ext cx="405110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[2]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912424" y="5026724"/>
            <a:ext cx="7773353" cy="689800"/>
          </a:xfrm>
          <a:custGeom>
            <a:avLst/>
            <a:gdLst/>
            <a:ahLst/>
            <a:cxnLst/>
            <a:rect l="l" t="t" r="r" b="b"/>
            <a:pathLst>
              <a:path w="7773353" h="689800">
                <a:moveTo>
                  <a:pt x="0" y="0"/>
                </a:moveTo>
                <a:lnTo>
                  <a:pt x="7773352" y="0"/>
                </a:lnTo>
                <a:lnTo>
                  <a:pt x="7773352" y="689800"/>
                </a:lnTo>
                <a:lnTo>
                  <a:pt x="0" y="68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217" r="-54580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1810566" y="1114425"/>
            <a:ext cx="5817656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6000" spc="-162">
                <a:solidFill>
                  <a:srgbClr val="4C81CB"/>
                </a:solidFill>
                <a:latin typeface="TT Norms Bold"/>
              </a:rPr>
              <a:t>Technologies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47667"/>
            <a:ext cx="6599522" cy="4036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Next.js (Front End)</a:t>
            </a:r>
          </a:p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Spring Boot (Back End)</a:t>
            </a:r>
          </a:p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React Native (Front End)</a:t>
            </a:r>
          </a:p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Figma (Prototypes)</a:t>
            </a:r>
          </a:p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Postman (API Testing)</a:t>
            </a:r>
          </a:p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GitHub (Code Sharing)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11991" y="1114425"/>
            <a:ext cx="530570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6000" spc="-162">
                <a:solidFill>
                  <a:srgbClr val="4C81CB"/>
                </a:solidFill>
                <a:latin typeface="TT Norms Bold"/>
              </a:rPr>
              <a:t>Deliverables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647667"/>
            <a:ext cx="7639422" cy="133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WebApp (Admin Dashboard)</a:t>
            </a:r>
          </a:p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Mobile App (Consumer/Rider)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1053720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6000" spc="-162">
                <a:solidFill>
                  <a:srgbClr val="4C81CB"/>
                </a:solidFill>
                <a:latin typeface="TT Norms 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404646"/>
            <a:ext cx="15809529" cy="369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480" lvl="1" indent="-378740">
              <a:lnSpc>
                <a:spcPts val="4911"/>
              </a:lnSpc>
              <a:buFont typeface="Arial"/>
              <a:buChar char="•"/>
            </a:pPr>
            <a:r>
              <a:rPr lang="en-US" sz="3508">
                <a:solidFill>
                  <a:srgbClr val="000000"/>
                </a:solidFill>
                <a:latin typeface="TT Norms"/>
              </a:rPr>
              <a:t>https://www.trade.gov/country-commercial-guides/pakistan-waste-management</a:t>
            </a:r>
          </a:p>
          <a:p>
            <a:pPr marL="757480" lvl="1" indent="-378740">
              <a:lnSpc>
                <a:spcPts val="4911"/>
              </a:lnSpc>
              <a:buFont typeface="Arial"/>
              <a:buChar char="•"/>
            </a:pPr>
            <a:r>
              <a:rPr lang="en-US" sz="3508">
                <a:solidFill>
                  <a:srgbClr val="000000"/>
                </a:solidFill>
                <a:latin typeface="TT Norms"/>
              </a:rPr>
              <a:t>https://www.sciencedirect.com/science/article/pii/S0160412019322986</a:t>
            </a:r>
          </a:p>
          <a:p>
            <a:pPr>
              <a:lnSpc>
                <a:spcPts val="4911"/>
              </a:lnSpc>
            </a:pPr>
            <a:endParaRPr lang="en-US" sz="3508">
              <a:solidFill>
                <a:srgbClr val="000000"/>
              </a:solidFill>
              <a:latin typeface="TT Norms"/>
            </a:endParaRPr>
          </a:p>
          <a:p>
            <a:pPr>
              <a:lnSpc>
                <a:spcPts val="4911"/>
              </a:lnSpc>
            </a:pPr>
            <a:endParaRPr lang="en-US" sz="3508">
              <a:solidFill>
                <a:srgbClr val="000000"/>
              </a:solidFill>
              <a:latin typeface="TT Norms"/>
            </a:endParaRPr>
          </a:p>
          <a:p>
            <a:pPr>
              <a:lnSpc>
                <a:spcPts val="4911"/>
              </a:lnSpc>
            </a:pPr>
            <a:endParaRPr lang="en-US" sz="3508">
              <a:solidFill>
                <a:srgbClr val="000000"/>
              </a:solidFill>
              <a:latin typeface="TT Nor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2049" y="4772978"/>
            <a:ext cx="13383902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spc="-162">
                <a:solidFill>
                  <a:srgbClr val="4C81CB"/>
                </a:solidFill>
                <a:latin typeface="TT Norms Bold"/>
              </a:rPr>
              <a:t> Now the Prototype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86085" y="1193186"/>
            <a:ext cx="5002288" cy="7503431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359" r="-62359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43000"/>
            <a:ext cx="7586867" cy="95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4C81CB"/>
                </a:solidFill>
                <a:latin typeface="TT Norms Bold"/>
              </a:rPr>
              <a:t>Problem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4430" y="3554413"/>
            <a:ext cx="9955801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T Norms"/>
              </a:rPr>
              <a:t>Pakistan's unstructured recycling system leads to disorganized waste disposal, causing environmental pollution and recyclable accumulation in landfills.</a:t>
            </a:r>
          </a:p>
          <a:p>
            <a:pPr>
              <a:lnSpc>
                <a:spcPts val="3400"/>
              </a:lnSpc>
            </a:pPr>
            <a:endParaRPr lang="en-US" sz="3399">
              <a:solidFill>
                <a:srgbClr val="000000"/>
              </a:solidFill>
              <a:latin typeface="TT Norms"/>
            </a:endParaRPr>
          </a:p>
          <a:p>
            <a:pPr>
              <a:lnSpc>
                <a:spcPts val="3400"/>
              </a:lnSpc>
            </a:pPr>
            <a:endParaRPr lang="en-US" sz="3399">
              <a:solidFill>
                <a:srgbClr val="000000"/>
              </a:solidFill>
              <a:latin typeface="TT Nor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660271" y="1511633"/>
            <a:ext cx="5562600" cy="5635457"/>
            <a:chOff x="0" y="0"/>
            <a:chExt cx="1906157" cy="1931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6157" cy="1931123"/>
            </a:xfrm>
            <a:custGeom>
              <a:avLst/>
              <a:gdLst/>
              <a:ahLst/>
              <a:cxnLst/>
              <a:rect l="l" t="t" r="r" b="b"/>
              <a:pathLst>
                <a:path w="1906157" h="1931123">
                  <a:moveTo>
                    <a:pt x="9742" y="0"/>
                  </a:moveTo>
                  <a:lnTo>
                    <a:pt x="1896415" y="0"/>
                  </a:lnTo>
                  <a:cubicBezTo>
                    <a:pt x="1901795" y="0"/>
                    <a:pt x="1906157" y="4362"/>
                    <a:pt x="1906157" y="9742"/>
                  </a:cubicBezTo>
                  <a:lnTo>
                    <a:pt x="1906157" y="1921381"/>
                  </a:lnTo>
                  <a:cubicBezTo>
                    <a:pt x="1906157" y="1926762"/>
                    <a:pt x="1901795" y="1931123"/>
                    <a:pt x="1896415" y="1931123"/>
                  </a:cubicBezTo>
                  <a:lnTo>
                    <a:pt x="9742" y="1931123"/>
                  </a:lnTo>
                  <a:cubicBezTo>
                    <a:pt x="4362" y="1931123"/>
                    <a:pt x="0" y="1926762"/>
                    <a:pt x="0" y="1921381"/>
                  </a:cubicBezTo>
                  <a:lnTo>
                    <a:pt x="0" y="9742"/>
                  </a:lnTo>
                  <a:cubicBezTo>
                    <a:pt x="0" y="4362"/>
                    <a:pt x="4362" y="0"/>
                    <a:pt x="9742" y="0"/>
                  </a:cubicBezTo>
                  <a:close/>
                </a:path>
              </a:pathLst>
            </a:custGeom>
            <a:solidFill>
              <a:srgbClr val="B2E6F2"/>
            </a:solidFill>
            <a:ln w="9525" cap="sq">
              <a:solidFill>
                <a:srgbClr val="474747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26060" tIns="26060" rIns="26060" bIns="26060" rtlCol="0" anchor="ctr"/>
            <a:lstStyle/>
            <a:p>
              <a:pPr marL="0" lvl="0" indent="0" algn="ctr">
                <a:lnSpc>
                  <a:spcPts val="1288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623843" y="1548062"/>
          <a:ext cx="5635458" cy="5562602"/>
        </p:xfrm>
        <a:graphic>
          <a:graphicData uri="http://schemas.openxmlformats.org/drawingml/2006/table">
            <a:tbl>
              <a:tblPr/>
              <a:tblGrid>
                <a:gridCol w="2337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8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6557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 Bold"/>
                        </a:rPr>
                        <a:t>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 Bold"/>
                        </a:rPr>
                        <a:t>Recyclable Waste Generated Daily/ Tons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209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Karachi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16,500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209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Lahore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7,690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209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Faisalabad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5,017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209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Rawalpindi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4,500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5209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Hyderabad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3,973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3043138" y="7110662"/>
            <a:ext cx="8432325" cy="3731304"/>
          </a:xfrm>
          <a:custGeom>
            <a:avLst/>
            <a:gdLst/>
            <a:ahLst/>
            <a:cxnLst/>
            <a:rect l="l" t="t" r="r" b="b"/>
            <a:pathLst>
              <a:path w="8432325" h="3731304">
                <a:moveTo>
                  <a:pt x="0" y="0"/>
                </a:moveTo>
                <a:lnTo>
                  <a:pt x="8432324" y="0"/>
                </a:lnTo>
                <a:lnTo>
                  <a:pt x="8432324" y="3731303"/>
                </a:lnTo>
                <a:lnTo>
                  <a:pt x="0" y="37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380787" y="193905"/>
            <a:ext cx="6814052" cy="98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22"/>
              </a:lnSpc>
            </a:pPr>
            <a:r>
              <a:rPr lang="en-US" sz="6600" spc="-178">
                <a:solidFill>
                  <a:srgbClr val="4C81CB"/>
                </a:solidFill>
                <a:latin typeface="TT Norms Bold"/>
              </a:rPr>
              <a:t>Statistics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4458" y="1257276"/>
            <a:ext cx="6305214" cy="61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en-US" sz="4600" spc="-124">
                <a:solidFill>
                  <a:srgbClr val="4C81CB"/>
                </a:solidFill>
                <a:latin typeface="TT Norms Bold"/>
              </a:rPr>
              <a:t>Solid Waste Generation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8004" y="2272810"/>
            <a:ext cx="8828516" cy="4036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 dirty="0">
                <a:solidFill>
                  <a:srgbClr val="000000"/>
                </a:solidFill>
                <a:latin typeface="TT Norms"/>
              </a:rPr>
              <a:t>Pakistan waste generation grows 2.4% annually </a:t>
            </a:r>
          </a:p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 dirty="0">
                <a:solidFill>
                  <a:srgbClr val="000000"/>
                </a:solidFill>
                <a:latin typeface="TT Norms"/>
              </a:rPr>
              <a:t>Lahore Generates 7690 tons of waste on a daily basis</a:t>
            </a:r>
          </a:p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 dirty="0">
                <a:solidFill>
                  <a:srgbClr val="000000"/>
                </a:solidFill>
                <a:latin typeface="TT Norms"/>
              </a:rPr>
              <a:t>Only 27% of generated waste is being is recycled in Lahore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4237" y="8836711"/>
            <a:ext cx="12793125" cy="11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396" lvl="1" indent="-241698">
              <a:lnSpc>
                <a:spcPts val="3134"/>
              </a:lnSpc>
              <a:buFont typeface="Arial"/>
              <a:buChar char="•"/>
            </a:pPr>
            <a:r>
              <a:rPr lang="en-US" sz="2238">
                <a:solidFill>
                  <a:srgbClr val="000000"/>
                </a:solidFill>
                <a:latin typeface="TT Norms"/>
                <a:hlinkClick r:id="rId4" tooltip="https://www.trade.gov/country-commercial-guides/pakistan-waste-management"/>
              </a:rPr>
              <a:t>Waste Management in Pakistan</a:t>
            </a:r>
            <a:r>
              <a:rPr lang="en-US" sz="2238">
                <a:solidFill>
                  <a:srgbClr val="000000"/>
                </a:solidFill>
                <a:latin typeface="TT Norms"/>
              </a:rPr>
              <a:t> (2022)by the U.S. Trade and Development Agency</a:t>
            </a:r>
          </a:p>
          <a:p>
            <a:pPr marL="483396" lvl="1" indent="-241698">
              <a:lnSpc>
                <a:spcPts val="3134"/>
              </a:lnSpc>
              <a:buFont typeface="Arial"/>
              <a:buChar char="•"/>
            </a:pPr>
            <a:r>
              <a:rPr lang="en-US" sz="2238">
                <a:solidFill>
                  <a:srgbClr val="000000"/>
                </a:solidFill>
                <a:latin typeface="TT Norms"/>
              </a:rPr>
              <a:t>Azam, M., et al. (2019). "Status, characterization, and potential utilization of municipal solid waste as a renewable energy source: Lahore case study in Pakistan."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52677" y="7347471"/>
            <a:ext cx="4977789" cy="37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2240" u="sng">
                <a:solidFill>
                  <a:srgbClr val="000000"/>
                </a:solidFill>
                <a:latin typeface="TT Norms"/>
              </a:rPr>
              <a:t>Solid Waste Generation In Major Cities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22149" y="2978207"/>
            <a:ext cx="421451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  <a:spcBef>
                <a:spcPct val="0"/>
              </a:spcBef>
            </a:pPr>
            <a:r>
              <a:rPr lang="en-US" sz="2431" spc="-65" dirty="0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25330" y="7171639"/>
            <a:ext cx="333970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94839" y="4367462"/>
            <a:ext cx="333970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24102" y="5649464"/>
            <a:ext cx="405110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[2]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66353" y="2723867"/>
            <a:ext cx="7655231" cy="4240794"/>
          </a:xfrm>
          <a:custGeom>
            <a:avLst/>
            <a:gdLst/>
            <a:ahLst/>
            <a:cxnLst/>
            <a:rect l="l" t="t" r="r" b="b"/>
            <a:pathLst>
              <a:path w="7655231" h="4240794">
                <a:moveTo>
                  <a:pt x="0" y="0"/>
                </a:moveTo>
                <a:lnTo>
                  <a:pt x="7655232" y="0"/>
                </a:lnTo>
                <a:lnTo>
                  <a:pt x="7655232" y="4240794"/>
                </a:lnTo>
                <a:lnTo>
                  <a:pt x="0" y="424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95" b="-237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926939" y="1114425"/>
            <a:ext cx="1053720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6000" spc="-162">
                <a:solidFill>
                  <a:srgbClr val="4C81CB"/>
                </a:solidFill>
                <a:latin typeface="TT Norms Bold"/>
              </a:rPr>
              <a:t>Solid Waste Breakdown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47667"/>
            <a:ext cx="8828516" cy="33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35% of the generated solid waste make up for the most valued recycling materials which equals to 2695 Tons</a:t>
            </a:r>
          </a:p>
          <a:p>
            <a:pPr>
              <a:lnSpc>
                <a:spcPts val="5343"/>
              </a:lnSpc>
            </a:pPr>
            <a:endParaRPr lang="en-US" sz="3816">
              <a:solidFill>
                <a:srgbClr val="000000"/>
              </a:solidFill>
              <a:latin typeface="TT Norm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4301" y="9220200"/>
            <a:ext cx="14103111" cy="37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617" lvl="1" indent="-241808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000000"/>
                </a:solidFill>
                <a:latin typeface="TT Norms"/>
                <a:hlinkClick r:id="rId3" tooltip="https://www.trade.gov/country-commercial-guides/pakistan-waste-management"/>
              </a:rPr>
              <a:t>Waste Management in Pakistan</a:t>
            </a:r>
            <a:r>
              <a:rPr lang="en-US" sz="2240">
                <a:solidFill>
                  <a:srgbClr val="000000"/>
                </a:solidFill>
                <a:latin typeface="TT Norms"/>
              </a:rPr>
              <a:t> (2022) by the U.S. Trade and Development Agency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81283" y="5412865"/>
            <a:ext cx="8828516" cy="297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105" lvl="1" indent="-358053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000000"/>
                </a:solidFill>
                <a:latin typeface="TT Norms"/>
              </a:rPr>
              <a:t>Plastic </a:t>
            </a:r>
          </a:p>
          <a:p>
            <a:pPr marL="716105" lvl="1" indent="-358053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000000"/>
                </a:solidFill>
                <a:latin typeface="TT Norms"/>
              </a:rPr>
              <a:t>Cardboard</a:t>
            </a:r>
          </a:p>
          <a:p>
            <a:pPr marL="716105" lvl="1" indent="-358053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000000"/>
                </a:solidFill>
                <a:latin typeface="TT Norms"/>
              </a:rPr>
              <a:t>Paper</a:t>
            </a:r>
          </a:p>
          <a:p>
            <a:pPr marL="716105" lvl="1" indent="-358053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000000"/>
                </a:solidFill>
                <a:latin typeface="TT Norms"/>
              </a:rPr>
              <a:t>Metals</a:t>
            </a:r>
          </a:p>
          <a:p>
            <a:pPr>
              <a:lnSpc>
                <a:spcPts val="5343"/>
              </a:lnSpc>
            </a:pPr>
            <a:endParaRPr lang="en-US" sz="3316">
              <a:solidFill>
                <a:srgbClr val="000000"/>
              </a:solidFill>
              <a:latin typeface="TT Norm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632366" y="7148361"/>
            <a:ext cx="4977789" cy="37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2240" u="sng">
                <a:solidFill>
                  <a:srgbClr val="000000"/>
                </a:solidFill>
                <a:latin typeface="TT Norms"/>
              </a:rPr>
              <a:t>Composition of municipal solid waste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43169" y="6972529"/>
            <a:ext cx="333970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5059" y="2816509"/>
            <a:ext cx="13450783" cy="20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 83% of the people do not recycle because there are no means for recycling.</a:t>
            </a:r>
          </a:p>
          <a:p>
            <a:pPr>
              <a:lnSpc>
                <a:spcPts val="5343"/>
              </a:lnSpc>
            </a:pPr>
            <a:endParaRPr lang="en-US" sz="3816">
              <a:solidFill>
                <a:srgbClr val="000000"/>
              </a:solidFill>
              <a:latin typeface="TT Norm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744195" y="2368435"/>
            <a:ext cx="2703626" cy="2527415"/>
          </a:xfrm>
          <a:custGeom>
            <a:avLst/>
            <a:gdLst/>
            <a:ahLst/>
            <a:cxnLst/>
            <a:rect l="l" t="t" r="r" b="b"/>
            <a:pathLst>
              <a:path w="2703626" h="2527415">
                <a:moveTo>
                  <a:pt x="0" y="0"/>
                </a:moveTo>
                <a:lnTo>
                  <a:pt x="2703627" y="0"/>
                </a:lnTo>
                <a:lnTo>
                  <a:pt x="2703627" y="2527415"/>
                </a:lnTo>
                <a:lnTo>
                  <a:pt x="0" y="2527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52" t="-32853" r="-74677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873340" y="903780"/>
            <a:ext cx="10537204" cy="95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4C81CB"/>
                </a:solidFill>
                <a:latin typeface="TT Norms Bold"/>
              </a:rPr>
              <a:t>Survey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5982" y="6825692"/>
            <a:ext cx="13450783" cy="20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053" lvl="1" indent="-412026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 75% percent of the people said that they would start recycling if it were made convenient by an app</a:t>
            </a:r>
          </a:p>
          <a:p>
            <a:pPr>
              <a:lnSpc>
                <a:spcPts val="5343"/>
              </a:lnSpc>
            </a:pPr>
            <a:endParaRPr lang="en-US" sz="3816">
              <a:solidFill>
                <a:srgbClr val="000000"/>
              </a:solidFill>
              <a:latin typeface="TT Norm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926765" y="6630906"/>
            <a:ext cx="2521057" cy="2473268"/>
          </a:xfrm>
          <a:custGeom>
            <a:avLst/>
            <a:gdLst/>
            <a:ahLst/>
            <a:cxnLst/>
            <a:rect l="l" t="t" r="r" b="b"/>
            <a:pathLst>
              <a:path w="2521057" h="2473268">
                <a:moveTo>
                  <a:pt x="0" y="0"/>
                </a:moveTo>
                <a:lnTo>
                  <a:pt x="2521057" y="0"/>
                </a:lnTo>
                <a:lnTo>
                  <a:pt x="2521057" y="2473269"/>
                </a:lnTo>
                <a:lnTo>
                  <a:pt x="0" y="247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712" t="-45137" r="-150746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2798707" y="7867831"/>
            <a:ext cx="2128058" cy="1236344"/>
          </a:xfrm>
          <a:custGeom>
            <a:avLst/>
            <a:gdLst/>
            <a:ahLst/>
            <a:cxnLst/>
            <a:rect l="l" t="t" r="r" b="b"/>
            <a:pathLst>
              <a:path w="2128058" h="1236344">
                <a:moveTo>
                  <a:pt x="0" y="0"/>
                </a:moveTo>
                <a:lnTo>
                  <a:pt x="2128058" y="0"/>
                </a:lnTo>
                <a:lnTo>
                  <a:pt x="2128058" y="1236344"/>
                </a:lnTo>
                <a:lnTo>
                  <a:pt x="0" y="1236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3378" t="-146328" r="-72000" b="-204980"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10551" y="3531241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532151" y="2093961"/>
            <a:ext cx="8031690" cy="2865036"/>
          </a:xfrm>
          <a:custGeom>
            <a:avLst/>
            <a:gdLst/>
            <a:ahLst/>
            <a:cxnLst/>
            <a:rect l="l" t="t" r="r" b="b"/>
            <a:pathLst>
              <a:path w="8031690" h="2865036">
                <a:moveTo>
                  <a:pt x="0" y="0"/>
                </a:moveTo>
                <a:lnTo>
                  <a:pt x="8031690" y="0"/>
                </a:lnTo>
                <a:lnTo>
                  <a:pt x="8031690" y="2865035"/>
                </a:lnTo>
                <a:lnTo>
                  <a:pt x="0" y="286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AutoShape 4"/>
          <p:cNvSpPr/>
          <p:nvPr/>
        </p:nvSpPr>
        <p:spPr>
          <a:xfrm>
            <a:off x="2484079" y="6327715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8673910" y="4518281"/>
            <a:ext cx="7510860" cy="3262058"/>
          </a:xfrm>
          <a:custGeom>
            <a:avLst/>
            <a:gdLst/>
            <a:ahLst/>
            <a:cxnLst/>
            <a:rect l="l" t="t" r="r" b="b"/>
            <a:pathLst>
              <a:path w="7510860" h="3262058">
                <a:moveTo>
                  <a:pt x="0" y="0"/>
                </a:moveTo>
                <a:lnTo>
                  <a:pt x="7510860" y="0"/>
                </a:lnTo>
                <a:lnTo>
                  <a:pt x="7510860" y="3262059"/>
                </a:lnTo>
                <a:lnTo>
                  <a:pt x="0" y="326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AutoShape 6"/>
          <p:cNvSpPr/>
          <p:nvPr/>
        </p:nvSpPr>
        <p:spPr>
          <a:xfrm>
            <a:off x="7410551" y="9263062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532151" y="7104460"/>
            <a:ext cx="7212265" cy="2985492"/>
          </a:xfrm>
          <a:custGeom>
            <a:avLst/>
            <a:gdLst/>
            <a:ahLst/>
            <a:cxnLst/>
            <a:rect l="l" t="t" r="r" b="b"/>
            <a:pathLst>
              <a:path w="7212265" h="2985492">
                <a:moveTo>
                  <a:pt x="0" y="0"/>
                </a:moveTo>
                <a:lnTo>
                  <a:pt x="7212265" y="0"/>
                </a:lnTo>
                <a:lnTo>
                  <a:pt x="7212265" y="2985492"/>
                </a:lnTo>
                <a:lnTo>
                  <a:pt x="0" y="298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532151" y="609918"/>
            <a:ext cx="10537204" cy="95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4C81CB"/>
                </a:solidFill>
                <a:latin typeface="TT Norms Bold"/>
              </a:rPr>
              <a:t>Existing Solutions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60470" y="3087946"/>
            <a:ext cx="4937740" cy="44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3300" spc="-89">
                <a:solidFill>
                  <a:srgbClr val="000000"/>
                </a:solidFill>
                <a:latin typeface="TT Norms"/>
              </a:rPr>
              <a:t>Recycle Coach Mobile App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84079" y="5874895"/>
            <a:ext cx="3657863" cy="44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3300" spc="-89">
                <a:solidFill>
                  <a:srgbClr val="000000"/>
                </a:solidFill>
                <a:latin typeface="TT Norms"/>
              </a:rPr>
              <a:t>iRecycle Mobile App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79343" y="8810242"/>
            <a:ext cx="4937740" cy="44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3300" spc="-89">
                <a:solidFill>
                  <a:srgbClr val="000000"/>
                </a:solidFill>
                <a:latin typeface="TT Norms"/>
              </a:rPr>
              <a:t>Recycle Smart Mobile App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32235" y="5695876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402891" y="5813499"/>
            <a:ext cx="3665577" cy="7331154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3846" b="-3846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6" name="Freeform 6"/>
          <p:cNvSpPr/>
          <p:nvPr/>
        </p:nvSpPr>
        <p:spPr>
          <a:xfrm>
            <a:off x="10034966" y="5695876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05622" y="5813499"/>
            <a:ext cx="3665577" cy="7331154"/>
            <a:chOff x="0" y="0"/>
            <a:chExt cx="317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4538" b="-4538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0" name="Freeform 10"/>
          <p:cNvSpPr/>
          <p:nvPr/>
        </p:nvSpPr>
        <p:spPr>
          <a:xfrm>
            <a:off x="6867931" y="4326442"/>
            <a:ext cx="4542613" cy="9223580"/>
          </a:xfrm>
          <a:custGeom>
            <a:avLst/>
            <a:gdLst/>
            <a:ahLst/>
            <a:cxnLst/>
            <a:rect l="l" t="t" r="r" b="b"/>
            <a:pathLst>
              <a:path w="4542613" h="9223580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069806" y="4459792"/>
            <a:ext cx="4155667" cy="8311334"/>
            <a:chOff x="0" y="0"/>
            <a:chExt cx="317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4571" b="-4571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73340" y="903780"/>
            <a:ext cx="10537204" cy="95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4C81CB"/>
                </a:solidFill>
                <a:latin typeface="TT Norms Bold"/>
              </a:rPr>
              <a:t>Solution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15066" y="1846629"/>
            <a:ext cx="10537204" cy="133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1"/>
              </a:lnSpc>
            </a:pPr>
            <a:endParaRPr/>
          </a:p>
          <a:p>
            <a:pPr>
              <a:lnSpc>
                <a:spcPts val="3461"/>
              </a:lnSpc>
            </a:pPr>
            <a:r>
              <a:rPr lang="en-US" sz="3328" spc="-89">
                <a:solidFill>
                  <a:srgbClr val="4C81CB"/>
                </a:solidFill>
                <a:latin typeface="TT Norms"/>
              </a:rPr>
              <a:t>"Introducing SaafPakistan: Your App for a Cleaner, Greener Tomorrow!"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35400" y="5661409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3" name="AutoShape 3"/>
          <p:cNvSpPr/>
          <p:nvPr/>
        </p:nvSpPr>
        <p:spPr>
          <a:xfrm>
            <a:off x="9771641" y="4763929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11683711" y="3027291"/>
            <a:ext cx="186732" cy="18673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607471"/>
            <a:ext cx="5227460" cy="10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4C81CB"/>
                </a:solidFill>
                <a:latin typeface="TT Norms Bold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5152" y="7190171"/>
            <a:ext cx="5227460" cy="4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For Green Marketing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5152" y="4525804"/>
            <a:ext cx="5227460" cy="4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Schedule Pickup for Recycling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683711" y="4286703"/>
            <a:ext cx="186732" cy="18673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83711" y="5380401"/>
            <a:ext cx="186732" cy="18673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4675326"/>
            <a:ext cx="186732" cy="18673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7355884"/>
            <a:ext cx="186732" cy="18673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963809" y="5831843"/>
            <a:ext cx="5672984" cy="198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000000"/>
                </a:solidFill>
                <a:latin typeface="TT Norms"/>
              </a:rPr>
              <a:t>A dynamic leaderboard system for individuals and businesses, fostering a sense of competition.</a:t>
            </a:r>
          </a:p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000000"/>
                </a:solidFill>
                <a:latin typeface="TT Norms"/>
              </a:rPr>
              <a:t>Compete against friends </a:t>
            </a:r>
          </a:p>
          <a:p>
            <a:pPr>
              <a:lnSpc>
                <a:spcPts val="3150"/>
              </a:lnSpc>
            </a:pPr>
            <a:endParaRPr lang="en-US" sz="2100" spc="-10">
              <a:solidFill>
                <a:srgbClr val="000000"/>
              </a:solidFill>
              <a:latin typeface="TT Norm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63809" y="5214687"/>
            <a:ext cx="5059251" cy="4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Gamification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63809" y="2861577"/>
            <a:ext cx="5059251" cy="4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Progress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63809" y="3405038"/>
            <a:ext cx="5031860" cy="38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Norms"/>
              </a:rPr>
              <a:t>Get updated of your real-time progress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36418" y="4160045"/>
            <a:ext cx="5059251" cy="4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Educational Content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771641" y="3374974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28" name="AutoShape 28"/>
          <p:cNvSpPr/>
          <p:nvPr/>
        </p:nvSpPr>
        <p:spPr>
          <a:xfrm>
            <a:off x="1425152" y="4972526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29" name="AutoShape 29"/>
          <p:cNvSpPr/>
          <p:nvPr/>
        </p:nvSpPr>
        <p:spPr>
          <a:xfrm>
            <a:off x="1425152" y="7636892"/>
            <a:ext cx="7487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30" name="Freeform 30"/>
          <p:cNvSpPr/>
          <p:nvPr/>
        </p:nvSpPr>
        <p:spPr>
          <a:xfrm>
            <a:off x="6070252" y="993766"/>
            <a:ext cx="3768727" cy="8159733"/>
          </a:xfrm>
          <a:custGeom>
            <a:avLst/>
            <a:gdLst/>
            <a:ahLst/>
            <a:cxnLst/>
            <a:rect l="l" t="t" r="r" b="b"/>
            <a:pathLst>
              <a:path w="3768727" h="8159733">
                <a:moveTo>
                  <a:pt x="0" y="0"/>
                </a:moveTo>
                <a:lnTo>
                  <a:pt x="3768727" y="0"/>
                </a:lnTo>
                <a:lnTo>
                  <a:pt x="3768727" y="8159733"/>
                </a:lnTo>
                <a:lnTo>
                  <a:pt x="0" y="8159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1" name="Freeform 31"/>
          <p:cNvSpPr/>
          <p:nvPr/>
        </p:nvSpPr>
        <p:spPr>
          <a:xfrm>
            <a:off x="5831507" y="814254"/>
            <a:ext cx="4198896" cy="8525678"/>
          </a:xfrm>
          <a:custGeom>
            <a:avLst/>
            <a:gdLst/>
            <a:ahLst/>
            <a:cxnLst/>
            <a:rect l="l" t="t" r="r" b="b"/>
            <a:pathLst>
              <a:path w="4198896" h="8525678">
                <a:moveTo>
                  <a:pt x="0" y="0"/>
                </a:moveTo>
                <a:lnTo>
                  <a:pt x="4198896" y="0"/>
                </a:lnTo>
                <a:lnTo>
                  <a:pt x="4198896" y="8525678"/>
                </a:lnTo>
                <a:lnTo>
                  <a:pt x="0" y="8525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75398" y="3314573"/>
            <a:ext cx="10537204" cy="316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4700" spc="-126" dirty="0">
                <a:solidFill>
                  <a:srgbClr val="000000"/>
                </a:solidFill>
                <a:latin typeface="TT Norms"/>
              </a:rPr>
              <a:t>"Our business model is simple: We buy at competitive rates from individuals and businesses and sell at premium rates to recycling centers, creating a sustainable and profitable recycling ecosystem."</a:t>
            </a:r>
          </a:p>
        </p:txBody>
      </p:sp>
      <p:sp>
        <p:nvSpPr>
          <p:cNvPr id="3" name="Freeform 3"/>
          <p:cNvSpPr/>
          <p:nvPr/>
        </p:nvSpPr>
        <p:spPr>
          <a:xfrm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909126" y="953382"/>
            <a:ext cx="1053720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6000" spc="-162">
                <a:solidFill>
                  <a:srgbClr val="4C81CB"/>
                </a:solidFill>
                <a:latin typeface="TT Norms Bold"/>
              </a:rPr>
              <a:t>Business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701</Words>
  <Application>Microsoft Office PowerPoint</Application>
  <PresentationFormat>Custom</PresentationFormat>
  <Paragraphs>131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TT Fors Bold</vt:lpstr>
      <vt:lpstr>TT Norms</vt:lpstr>
      <vt:lpstr>TT Fors</vt:lpstr>
      <vt:lpstr>TT Norms Bold</vt:lpstr>
      <vt:lpstr>Calibri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SaafPakistan-FinalPresentation</dc:title>
  <cp:lastModifiedBy>nouman ali</cp:lastModifiedBy>
  <cp:revision>3</cp:revision>
  <dcterms:created xsi:type="dcterms:W3CDTF">2006-08-16T00:00:00Z</dcterms:created>
  <dcterms:modified xsi:type="dcterms:W3CDTF">2024-07-06T08:09:20Z</dcterms:modified>
  <dc:identifier>DAFwZWeVKjw</dc:identifier>
</cp:coreProperties>
</file>